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7" r:id="rId3"/>
    <p:sldId id="258" r:id="rId4"/>
    <p:sldId id="264" r:id="rId5"/>
    <p:sldId id="259" r:id="rId6"/>
    <p:sldId id="266" r:id="rId7"/>
    <p:sldId id="260" r:id="rId8"/>
    <p:sldId id="261" r:id="rId9"/>
    <p:sldId id="265" r:id="rId10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1234" y="18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742AC-E086-4296-B89C-8CB00B5C83F7}" type="datetimeFigureOut">
              <a:rPr lang="de-DE" smtClean="0"/>
              <a:t>16.05.2023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69767-7216-48AD-8D8A-9B4A62DC349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117811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742AC-E086-4296-B89C-8CB00B5C83F7}" type="datetimeFigureOut">
              <a:rPr lang="de-DE" smtClean="0"/>
              <a:t>16.05.2023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69767-7216-48AD-8D8A-9B4A62DC349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790957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742AC-E086-4296-B89C-8CB00B5C83F7}" type="datetimeFigureOut">
              <a:rPr lang="de-DE" smtClean="0"/>
              <a:t>16.05.2023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69767-7216-48AD-8D8A-9B4A62DC349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998736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742AC-E086-4296-B89C-8CB00B5C83F7}" type="datetimeFigureOut">
              <a:rPr lang="de-DE" smtClean="0"/>
              <a:t>16.05.2023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69767-7216-48AD-8D8A-9B4A62DC349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962512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742AC-E086-4296-B89C-8CB00B5C83F7}" type="datetimeFigureOut">
              <a:rPr lang="de-DE" smtClean="0"/>
              <a:t>16.05.2023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69767-7216-48AD-8D8A-9B4A62DC349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671964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742AC-E086-4296-B89C-8CB00B5C83F7}" type="datetimeFigureOut">
              <a:rPr lang="de-DE" smtClean="0"/>
              <a:t>16.05.2023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69767-7216-48AD-8D8A-9B4A62DC349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506236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742AC-E086-4296-B89C-8CB00B5C83F7}" type="datetimeFigureOut">
              <a:rPr lang="de-DE" smtClean="0"/>
              <a:t>16.05.2023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69767-7216-48AD-8D8A-9B4A62DC349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505721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742AC-E086-4296-B89C-8CB00B5C83F7}" type="datetimeFigureOut">
              <a:rPr lang="de-DE" smtClean="0"/>
              <a:t>16.05.2023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69767-7216-48AD-8D8A-9B4A62DC349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45500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742AC-E086-4296-B89C-8CB00B5C83F7}" type="datetimeFigureOut">
              <a:rPr lang="de-DE" smtClean="0"/>
              <a:t>16.05.2023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69767-7216-48AD-8D8A-9B4A62DC349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890965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742AC-E086-4296-B89C-8CB00B5C83F7}" type="datetimeFigureOut">
              <a:rPr lang="de-DE" smtClean="0"/>
              <a:t>16.05.2023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69767-7216-48AD-8D8A-9B4A62DC349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49724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742AC-E086-4296-B89C-8CB00B5C83F7}" type="datetimeFigureOut">
              <a:rPr lang="de-DE" smtClean="0"/>
              <a:t>16.05.2023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69767-7216-48AD-8D8A-9B4A62DC349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754965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A742AC-E086-4296-B89C-8CB00B5C83F7}" type="datetimeFigureOut">
              <a:rPr lang="de-DE" smtClean="0"/>
              <a:t>16.05.2023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D69767-7216-48AD-8D8A-9B4A62DC349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588887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9.jpe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 descr="Flag of France.sv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144" y="24"/>
            <a:ext cx="9251504" cy="6857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Bild 12" descr="C:\Users\Win\AppData\Local\Microsoft\Windows\Temporary Internet Files\Content.IE5\X0QYBS4I\MP900402682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9737" y="116632"/>
            <a:ext cx="2544751" cy="3816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Bild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152336"/>
            <a:ext cx="2461092" cy="3410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feld 5"/>
          <p:cNvSpPr txBox="1"/>
          <p:nvPr/>
        </p:nvSpPr>
        <p:spPr>
          <a:xfrm>
            <a:off x="0" y="319427"/>
            <a:ext cx="27846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200" b="1" dirty="0" err="1" smtClean="0">
                <a:solidFill>
                  <a:schemeClr val="bg1"/>
                </a:solidFill>
              </a:rPr>
              <a:t>Bienvenue</a:t>
            </a:r>
            <a:r>
              <a:rPr lang="de-DE" sz="3200" b="1" dirty="0" smtClean="0">
                <a:solidFill>
                  <a:schemeClr val="bg1"/>
                </a:solidFill>
              </a:rPr>
              <a:t>! </a:t>
            </a:r>
          </a:p>
        </p:txBody>
      </p:sp>
      <p:pic>
        <p:nvPicPr>
          <p:cNvPr id="1028" name="Bild 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4201213"/>
            <a:ext cx="1583334" cy="2051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3184" y="1726837"/>
            <a:ext cx="2840805" cy="2130604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9991" y="4681023"/>
            <a:ext cx="2688299" cy="1512168"/>
          </a:xfrm>
          <a:prstGeom prst="rect">
            <a:avLst/>
          </a:prstGeom>
        </p:spPr>
      </p:pic>
      <p:sp>
        <p:nvSpPr>
          <p:cNvPr id="9" name="Textfeld 8"/>
          <p:cNvSpPr txBox="1"/>
          <p:nvPr/>
        </p:nvSpPr>
        <p:spPr>
          <a:xfrm>
            <a:off x="2936424" y="476672"/>
            <a:ext cx="33123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400" b="1" dirty="0" smtClean="0"/>
              <a:t>Französisch</a:t>
            </a:r>
            <a:endParaRPr lang="de-DE" sz="4400" b="1" dirty="0"/>
          </a:p>
        </p:txBody>
      </p:sp>
    </p:spTree>
    <p:extLst>
      <p:ext uri="{BB962C8B-B14F-4D97-AF65-F5344CB8AC3E}">
        <p14:creationId xmlns:p14="http://schemas.microsoft.com/office/powerpoint/2010/main" val="2820764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6491064" cy="470912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de-DE" sz="3000" dirty="0" smtClean="0"/>
              <a:t>Erlernen einer </a:t>
            </a:r>
            <a:r>
              <a:rPr lang="de-DE" sz="3000" b="1" dirty="0" smtClean="0"/>
              <a:t>zweiten</a:t>
            </a:r>
            <a:r>
              <a:rPr lang="de-DE" sz="3000" dirty="0" smtClean="0"/>
              <a:t> Fremdsprache: </a:t>
            </a:r>
          </a:p>
          <a:p>
            <a:pPr marL="0" indent="0">
              <a:buNone/>
            </a:pPr>
            <a:r>
              <a:rPr lang="de-DE" sz="3000" b="1" dirty="0" smtClean="0"/>
              <a:t>Le </a:t>
            </a:r>
            <a:r>
              <a:rPr lang="de-DE" sz="3000" b="1" dirty="0" err="1" smtClean="0"/>
              <a:t>fran</a:t>
            </a:r>
            <a:r>
              <a:rPr lang="el-GR" sz="3000" b="1" dirty="0" smtClean="0"/>
              <a:t>ς</a:t>
            </a:r>
            <a:r>
              <a:rPr lang="de-DE" sz="3000" b="1" dirty="0" err="1" smtClean="0"/>
              <a:t>ais</a:t>
            </a:r>
            <a:endParaRPr lang="de-DE" sz="3000" b="1" dirty="0" smtClean="0"/>
          </a:p>
          <a:p>
            <a:pPr marL="0" indent="0">
              <a:buNone/>
            </a:pPr>
            <a:endParaRPr lang="de-DE" sz="2800" b="1" dirty="0" smtClean="0"/>
          </a:p>
          <a:p>
            <a:pPr lvl="1">
              <a:buFont typeface="Wingdings" panose="05000000000000000000" pitchFamily="2" charset="2"/>
              <a:buChar char="Ø"/>
            </a:pPr>
            <a:r>
              <a:rPr lang="de-DE" b="1" dirty="0" smtClean="0"/>
              <a:t>Sprechen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b="1" dirty="0" smtClean="0"/>
              <a:t>Hören</a:t>
            </a:r>
          </a:p>
          <a:p>
            <a:pPr lvl="1"/>
            <a:endParaRPr lang="de-DE" dirty="0" smtClean="0"/>
          </a:p>
          <a:p>
            <a:pPr lvl="1">
              <a:buFont typeface="Wingdings" panose="05000000000000000000" pitchFamily="2" charset="2"/>
              <a:buChar char="Ø"/>
            </a:pPr>
            <a:r>
              <a:rPr lang="de-DE" b="1" dirty="0" smtClean="0"/>
              <a:t>Lesen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b="1" dirty="0" smtClean="0"/>
              <a:t>Schreiben </a:t>
            </a:r>
          </a:p>
          <a:p>
            <a:pPr lvl="2"/>
            <a:r>
              <a:rPr lang="de-DE" dirty="0" err="1" smtClean="0"/>
              <a:t>Bonjour</a:t>
            </a:r>
            <a:r>
              <a:rPr lang="de-DE" dirty="0" smtClean="0"/>
              <a:t>! Je </a:t>
            </a:r>
            <a:r>
              <a:rPr lang="de-DE" dirty="0" err="1" smtClean="0"/>
              <a:t>m‘appelle</a:t>
            </a:r>
            <a:r>
              <a:rPr lang="de-DE" dirty="0" smtClean="0"/>
              <a:t> </a:t>
            </a:r>
            <a:r>
              <a:rPr lang="de-DE" dirty="0" err="1" smtClean="0"/>
              <a:t>Mme</a:t>
            </a:r>
            <a:r>
              <a:rPr lang="de-DE" dirty="0" smtClean="0"/>
              <a:t> Nührenbörger. Je </a:t>
            </a:r>
            <a:r>
              <a:rPr lang="de-DE" dirty="0" err="1" smtClean="0"/>
              <a:t>suis</a:t>
            </a:r>
            <a:r>
              <a:rPr lang="de-DE" dirty="0" smtClean="0"/>
              <a:t> la </a:t>
            </a:r>
            <a:r>
              <a:rPr lang="de-DE" dirty="0" err="1" smtClean="0"/>
              <a:t>prof</a:t>
            </a:r>
            <a:r>
              <a:rPr lang="de-DE" dirty="0" smtClean="0"/>
              <a:t> de </a:t>
            </a:r>
            <a:r>
              <a:rPr lang="de-DE" dirty="0" err="1" smtClean="0"/>
              <a:t>fran</a:t>
            </a:r>
            <a:r>
              <a:rPr lang="el-GR" dirty="0" smtClean="0"/>
              <a:t>ς</a:t>
            </a:r>
            <a:r>
              <a:rPr lang="de-DE" dirty="0" err="1" smtClean="0"/>
              <a:t>ais</a:t>
            </a:r>
            <a:r>
              <a:rPr lang="de-DE" dirty="0"/>
              <a:t>.</a:t>
            </a:r>
            <a:r>
              <a:rPr lang="de-DE" dirty="0" smtClean="0"/>
              <a:t> Salut!</a:t>
            </a:r>
          </a:p>
          <a:p>
            <a:pPr marL="457200" lvl="1" indent="0">
              <a:buNone/>
            </a:pPr>
            <a:r>
              <a:rPr lang="de-DE" dirty="0" smtClean="0"/>
              <a:t> </a:t>
            </a:r>
          </a:p>
          <a:p>
            <a:pPr marL="457200" lvl="1" indent="0">
              <a:buNone/>
            </a:pPr>
            <a:endParaRPr lang="de-DE" dirty="0" smtClean="0"/>
          </a:p>
          <a:p>
            <a:pPr marL="457200" lvl="1" indent="0">
              <a:buNone/>
            </a:pPr>
            <a:r>
              <a:rPr lang="de-DE" dirty="0" smtClean="0"/>
              <a:t> </a:t>
            </a:r>
            <a:endParaRPr lang="de-DE" dirty="0"/>
          </a:p>
          <a:p>
            <a:pPr marL="457200" lvl="1" indent="0">
              <a:buNone/>
            </a:pPr>
            <a:endParaRPr lang="de-DE" dirty="0" smtClean="0"/>
          </a:p>
          <a:p>
            <a:pPr marL="457200" lvl="1" indent="0">
              <a:buNone/>
            </a:pPr>
            <a:endParaRPr lang="de-DE" dirty="0" smtClean="0"/>
          </a:p>
        </p:txBody>
      </p:sp>
      <p:pic>
        <p:nvPicPr>
          <p:cNvPr id="4" name="Grafik 3" descr="Flag of France.sv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0"/>
            <a:ext cx="1753870" cy="116903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Sound aufgezeichne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11960" y="2797621"/>
            <a:ext cx="487363" cy="487363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0322" y="1"/>
            <a:ext cx="1923677" cy="2564903"/>
          </a:xfrm>
          <a:prstGeom prst="rect">
            <a:avLst/>
          </a:prstGeom>
        </p:spPr>
      </p:pic>
      <p:sp>
        <p:nvSpPr>
          <p:cNvPr id="11" name="Textfeld 10"/>
          <p:cNvSpPr txBox="1"/>
          <p:nvPr/>
        </p:nvSpPr>
        <p:spPr>
          <a:xfrm>
            <a:off x="2936424" y="476672"/>
            <a:ext cx="33123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400" b="1" dirty="0" smtClean="0"/>
              <a:t>Französisch</a:t>
            </a:r>
            <a:endParaRPr lang="de-DE" sz="4400" b="1" dirty="0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037709" y="4715198"/>
            <a:ext cx="2742787" cy="1542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5300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16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Einblicke in die Kultur, den Alltag und die Lebensweise französischsprachiger </a:t>
            </a:r>
            <a:r>
              <a:rPr lang="de-DE" dirty="0" smtClean="0"/>
              <a:t>Länder</a:t>
            </a:r>
          </a:p>
          <a:p>
            <a:pPr marL="0" indent="0">
              <a:buNone/>
            </a:pPr>
            <a:endParaRPr lang="de-DE" dirty="0"/>
          </a:p>
          <a:p>
            <a:pPr marL="457200" lvl="1" indent="0">
              <a:buNone/>
            </a:pPr>
            <a:r>
              <a:rPr lang="de-DE" dirty="0" smtClean="0"/>
              <a:t>La France (Paris, Strasbourg, les </a:t>
            </a:r>
            <a:r>
              <a:rPr lang="de-DE" dirty="0" err="1" smtClean="0"/>
              <a:t>Pyrénées</a:t>
            </a:r>
            <a:r>
              <a:rPr lang="de-DE" dirty="0" smtClean="0"/>
              <a:t>)</a:t>
            </a:r>
          </a:p>
          <a:p>
            <a:pPr marL="457200" lvl="1" indent="0">
              <a:buNone/>
            </a:pPr>
            <a:r>
              <a:rPr lang="de-DE" dirty="0" smtClean="0"/>
              <a:t>La Guadeloupe, la Martinique, la </a:t>
            </a:r>
            <a:r>
              <a:rPr lang="de-DE" dirty="0" err="1" smtClean="0"/>
              <a:t>Guyane</a:t>
            </a:r>
            <a:r>
              <a:rPr lang="de-DE" dirty="0" smtClean="0"/>
              <a:t> </a:t>
            </a:r>
          </a:p>
        </p:txBody>
      </p:sp>
      <p:pic>
        <p:nvPicPr>
          <p:cNvPr id="4" name="Grafik 3" descr="Flag of France.sv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753870" cy="116903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feld 5"/>
          <p:cNvSpPr txBox="1"/>
          <p:nvPr/>
        </p:nvSpPr>
        <p:spPr>
          <a:xfrm>
            <a:off x="2936424" y="476672"/>
            <a:ext cx="33123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400" b="1" dirty="0" smtClean="0"/>
              <a:t>Französisch</a:t>
            </a:r>
            <a:endParaRPr lang="de-DE" sz="4400" b="1" dirty="0"/>
          </a:p>
        </p:txBody>
      </p:sp>
      <p:pic>
        <p:nvPicPr>
          <p:cNvPr id="1026" name="Picture 2" descr="Informations générales sur la Guadeloupe, Généralités en Guadeloup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8696" y="4437112"/>
            <a:ext cx="3867824" cy="1933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7228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2204864"/>
            <a:ext cx="4135408" cy="3921299"/>
          </a:xfrm>
        </p:spPr>
        <p:txBody>
          <a:bodyPr>
            <a:normAutofit/>
          </a:bodyPr>
          <a:lstStyle/>
          <a:p>
            <a:r>
              <a:rPr lang="de-DE" b="1" dirty="0" smtClean="0"/>
              <a:t>Themenbereiche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dirty="0" smtClean="0"/>
              <a:t>Landeskunde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dirty="0" smtClean="0"/>
              <a:t>Geschichte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dirty="0"/>
              <a:t>Freundschaft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dirty="0"/>
              <a:t>Urlaub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dirty="0"/>
              <a:t>Musik</a:t>
            </a:r>
          </a:p>
          <a:p>
            <a:pPr marL="457200" lvl="1" indent="0">
              <a:buNone/>
            </a:pPr>
            <a:endParaRPr lang="de-DE" dirty="0"/>
          </a:p>
          <a:p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1954" y="0"/>
            <a:ext cx="2171733" cy="1628800"/>
          </a:xfrm>
          <a:prstGeom prst="rect">
            <a:avLst/>
          </a:prstGeom>
        </p:spPr>
      </p:pic>
      <p:sp>
        <p:nvSpPr>
          <p:cNvPr id="6" name="Textfeld 5"/>
          <p:cNvSpPr txBox="1"/>
          <p:nvPr/>
        </p:nvSpPr>
        <p:spPr>
          <a:xfrm>
            <a:off x="2936424" y="476672"/>
            <a:ext cx="33123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400" b="1" dirty="0" smtClean="0"/>
              <a:t>Französisch</a:t>
            </a:r>
            <a:endParaRPr lang="de-DE" sz="4400" b="1" dirty="0"/>
          </a:p>
        </p:txBody>
      </p:sp>
      <p:pic>
        <p:nvPicPr>
          <p:cNvPr id="5" name="Grafik 4" descr="Flag of France.sv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753870" cy="116903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Inhaltsplatzhalter 2"/>
          <p:cNvSpPr txBox="1">
            <a:spLocks/>
          </p:cNvSpPr>
          <p:nvPr/>
        </p:nvSpPr>
        <p:spPr>
          <a:xfrm>
            <a:off x="4745008" y="2240533"/>
            <a:ext cx="4135408" cy="3852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b="1" dirty="0" smtClean="0"/>
              <a:t>Grammatik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dirty="0" smtClean="0"/>
              <a:t>Bildung von Sätzen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dirty="0" smtClean="0"/>
              <a:t>Konjugation der Verben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dirty="0" smtClean="0"/>
              <a:t>Zeitformen (Präsens, Vergangenheit, Zukunft)</a:t>
            </a:r>
          </a:p>
          <a:p>
            <a:pPr lvl="1"/>
            <a:endParaRPr lang="de-DE" b="1" dirty="0" smtClean="0"/>
          </a:p>
          <a:p>
            <a:pPr marL="457200" lvl="1" indent="0">
              <a:buFont typeface="Arial" panose="020B0604020202020204" pitchFamily="34" charset="0"/>
              <a:buNone/>
            </a:pPr>
            <a:endParaRPr lang="de-DE" dirty="0" smtClean="0"/>
          </a:p>
          <a:p>
            <a:endParaRPr lang="de-DE" dirty="0"/>
          </a:p>
        </p:txBody>
      </p:sp>
      <p:sp>
        <p:nvSpPr>
          <p:cNvPr id="2" name="Rechteck 1"/>
          <p:cNvSpPr/>
          <p:nvPr/>
        </p:nvSpPr>
        <p:spPr>
          <a:xfrm>
            <a:off x="2411760" y="1444134"/>
            <a:ext cx="44009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3600" b="1" dirty="0"/>
              <a:t>Buch: </a:t>
            </a:r>
            <a:r>
              <a:rPr lang="de-DE" sz="3600" b="1" dirty="0" err="1"/>
              <a:t>Tous</a:t>
            </a:r>
            <a:r>
              <a:rPr lang="de-DE" sz="3600" b="1" dirty="0"/>
              <a:t> Ensemble</a:t>
            </a:r>
          </a:p>
        </p:txBody>
      </p:sp>
    </p:spTree>
    <p:extLst>
      <p:ext uri="{BB962C8B-B14F-4D97-AF65-F5344CB8AC3E}">
        <p14:creationId xmlns:p14="http://schemas.microsoft.com/office/powerpoint/2010/main" val="2412277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927373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b="1" dirty="0" smtClean="0"/>
              <a:t>Wahlpflichtfach ab Jahrgang 7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800" dirty="0" smtClean="0"/>
              <a:t>Französisch wird dein 4. Hauptfach </a:t>
            </a:r>
            <a:endParaRPr lang="de-DE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de-DE" sz="2800" dirty="0" smtClean="0"/>
              <a:t>5-stündiger Unterricht im JG 7 (zwei Stunden weniger </a:t>
            </a:r>
            <a:r>
              <a:rPr lang="de-DE" sz="2800" smtClean="0"/>
              <a:t>SegeLunterricht)</a:t>
            </a:r>
            <a:endParaRPr lang="de-DE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de-DE" sz="2800" dirty="0" smtClean="0"/>
              <a:t>3-stündiger Unterricht JG 8-10</a:t>
            </a:r>
            <a:endParaRPr lang="de-DE" sz="2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de-DE" sz="2800" dirty="0" smtClean="0"/>
              <a:t>3 Klassenarbeiten pro Halbjahr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800" dirty="0" smtClean="0"/>
              <a:t>regelmäßige Vokabel- / Grammatiktests</a:t>
            </a:r>
          </a:p>
          <a:p>
            <a:pPr marL="0" indent="0">
              <a:buNone/>
            </a:pPr>
            <a:endParaRPr lang="de-DE" sz="2800" dirty="0" smtClean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 smtClean="0"/>
          </a:p>
        </p:txBody>
      </p:sp>
      <p:pic>
        <p:nvPicPr>
          <p:cNvPr id="4" name="Grafik 3" descr="Flag of France.sv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0"/>
            <a:ext cx="1753870" cy="116903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feld 5"/>
          <p:cNvSpPr txBox="1"/>
          <p:nvPr/>
        </p:nvSpPr>
        <p:spPr>
          <a:xfrm>
            <a:off x="2936424" y="476672"/>
            <a:ext cx="33123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400" b="1" dirty="0" smtClean="0"/>
              <a:t>Französisch</a:t>
            </a:r>
            <a:endParaRPr lang="de-DE" sz="4400" b="1" dirty="0"/>
          </a:p>
        </p:txBody>
      </p:sp>
      <p:sp>
        <p:nvSpPr>
          <p:cNvPr id="5" name="Textfeld 4"/>
          <p:cNvSpPr txBox="1"/>
          <p:nvPr/>
        </p:nvSpPr>
        <p:spPr>
          <a:xfrm rot="1894633">
            <a:off x="6119840" y="746273"/>
            <a:ext cx="305819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400" b="1" dirty="0" smtClean="0"/>
              <a:t>On y </a:t>
            </a:r>
            <a:r>
              <a:rPr lang="de-DE" sz="4400" b="1" dirty="0" err="1" smtClean="0"/>
              <a:t>va</a:t>
            </a:r>
            <a:r>
              <a:rPr lang="de-DE" sz="4400" b="1" dirty="0" smtClean="0"/>
              <a:t>! </a:t>
            </a:r>
            <a:endParaRPr lang="de-DE" sz="4400" b="1" dirty="0"/>
          </a:p>
        </p:txBody>
      </p:sp>
    </p:spTree>
    <p:extLst>
      <p:ext uri="{BB962C8B-B14F-4D97-AF65-F5344CB8AC3E}">
        <p14:creationId xmlns:p14="http://schemas.microsoft.com/office/powerpoint/2010/main" val="1916261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b="1" dirty="0" smtClean="0"/>
              <a:t>Wahlpflichtfach ab Jahrgang 7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800" dirty="0" smtClean="0"/>
              <a:t>wer </a:t>
            </a:r>
            <a:r>
              <a:rPr lang="de-DE" sz="2800" dirty="0"/>
              <a:t>Französisch </a:t>
            </a:r>
            <a:r>
              <a:rPr lang="de-DE" sz="2800" dirty="0" smtClean="0"/>
              <a:t>bis </a:t>
            </a:r>
            <a:r>
              <a:rPr lang="de-DE" sz="2800" dirty="0"/>
              <a:t>zum Ende der Klasse 10 erfolgreich belegt, hat für den Besuch der gymnasialen Oberstufe bereits die zweite Fremdsprache erfüllt und braucht in der Oberstufe nur Englisch verpflichtend fortzuführen.</a:t>
            </a:r>
          </a:p>
          <a:p>
            <a:pPr>
              <a:buFont typeface="Wingdings" panose="05000000000000000000" pitchFamily="2" charset="2"/>
              <a:buChar char="Ø"/>
            </a:pPr>
            <a:endParaRPr lang="de-DE" sz="2800" dirty="0" smtClean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 smtClean="0"/>
          </a:p>
        </p:txBody>
      </p:sp>
      <p:pic>
        <p:nvPicPr>
          <p:cNvPr id="4" name="Grafik 3" descr="Flag of France.sv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0"/>
            <a:ext cx="1753870" cy="116903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feld 5"/>
          <p:cNvSpPr txBox="1"/>
          <p:nvPr/>
        </p:nvSpPr>
        <p:spPr>
          <a:xfrm>
            <a:off x="2936424" y="476672"/>
            <a:ext cx="33123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400" b="1" dirty="0" smtClean="0"/>
              <a:t>Französisch</a:t>
            </a:r>
            <a:endParaRPr lang="de-DE" sz="4400" b="1" dirty="0"/>
          </a:p>
        </p:txBody>
      </p:sp>
      <p:sp>
        <p:nvSpPr>
          <p:cNvPr id="5" name="Textfeld 4"/>
          <p:cNvSpPr txBox="1"/>
          <p:nvPr/>
        </p:nvSpPr>
        <p:spPr>
          <a:xfrm rot="1894633">
            <a:off x="6119840" y="746273"/>
            <a:ext cx="305819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400" b="1" dirty="0" smtClean="0"/>
              <a:t>On y </a:t>
            </a:r>
            <a:r>
              <a:rPr lang="de-DE" sz="4400" b="1" dirty="0" err="1" smtClean="0"/>
              <a:t>va</a:t>
            </a:r>
            <a:r>
              <a:rPr lang="de-DE" sz="4400" b="1" dirty="0" smtClean="0"/>
              <a:t>! </a:t>
            </a:r>
            <a:endParaRPr lang="de-DE" sz="4400" b="1" dirty="0"/>
          </a:p>
        </p:txBody>
      </p:sp>
    </p:spTree>
    <p:extLst>
      <p:ext uri="{BB962C8B-B14F-4D97-AF65-F5344CB8AC3E}">
        <p14:creationId xmlns:p14="http://schemas.microsoft.com/office/powerpoint/2010/main" val="3822832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sz="3600" b="1" dirty="0" smtClean="0"/>
              <a:t>Voraussetzungen: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dirty="0" smtClean="0"/>
              <a:t>gute bis sehr gute Noten in Deutsch und Englisch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dirty="0" smtClean="0"/>
              <a:t>Spaß am Erlernen einer Sprache (auch am Vokabel- und Grammatiklernen)</a:t>
            </a:r>
          </a:p>
          <a:p>
            <a:pPr lvl="4">
              <a:buFont typeface="Wingdings" panose="05000000000000000000" pitchFamily="2" charset="2"/>
              <a:buChar char="Ø"/>
            </a:pPr>
            <a:r>
              <a:rPr lang="de-DE" sz="2800" dirty="0" smtClean="0"/>
              <a:t>Fleiß</a:t>
            </a:r>
          </a:p>
          <a:p>
            <a:pPr lvl="4">
              <a:buFont typeface="Wingdings" panose="05000000000000000000" pitchFamily="2" charset="2"/>
              <a:buChar char="Ø"/>
            </a:pPr>
            <a:r>
              <a:rPr lang="de-DE" sz="2800" dirty="0" smtClean="0"/>
              <a:t>Disziplin</a:t>
            </a:r>
          </a:p>
          <a:p>
            <a:pPr lvl="4">
              <a:buFont typeface="Wingdings" panose="05000000000000000000" pitchFamily="2" charset="2"/>
              <a:buChar char="Ø"/>
            </a:pPr>
            <a:r>
              <a:rPr lang="de-DE" sz="2800" dirty="0" smtClean="0"/>
              <a:t>Humor</a:t>
            </a:r>
            <a:endParaRPr lang="de-DE" sz="2800" dirty="0"/>
          </a:p>
        </p:txBody>
      </p:sp>
      <p:pic>
        <p:nvPicPr>
          <p:cNvPr id="4" name="Grafik 3" descr="Flag of France.sv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0"/>
            <a:ext cx="1753870" cy="116903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7293" y="0"/>
            <a:ext cx="2939819" cy="2204864"/>
          </a:xfrm>
          <a:prstGeom prst="rect">
            <a:avLst/>
          </a:prstGeom>
        </p:spPr>
      </p:pic>
      <p:sp>
        <p:nvSpPr>
          <p:cNvPr id="7" name="Textfeld 6"/>
          <p:cNvSpPr txBox="1"/>
          <p:nvPr/>
        </p:nvSpPr>
        <p:spPr>
          <a:xfrm>
            <a:off x="2936424" y="476672"/>
            <a:ext cx="33123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400" b="1" dirty="0" smtClean="0"/>
              <a:t>Französisch</a:t>
            </a:r>
            <a:endParaRPr lang="de-DE" sz="4400" b="1" dirty="0"/>
          </a:p>
        </p:txBody>
      </p:sp>
      <p:pic>
        <p:nvPicPr>
          <p:cNvPr id="4098" name="Picture 2" descr="Kleine französische Creperie in Paris Stockfotografie - Alamy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4979" y="3933056"/>
            <a:ext cx="2232133" cy="3127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89040"/>
            <a:ext cx="1726290" cy="3068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4635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95535" y="1556792"/>
            <a:ext cx="6596195" cy="468051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DE" b="1" dirty="0" smtClean="0"/>
              <a:t>Außerunterrichtliche Aktivitäten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b="1" dirty="0" err="1" smtClean="0"/>
              <a:t>FranceMobil</a:t>
            </a:r>
            <a:r>
              <a:rPr lang="de-DE" b="1" dirty="0" smtClean="0"/>
              <a:t>: </a:t>
            </a:r>
            <a:r>
              <a:rPr lang="de-DE" dirty="0" smtClean="0"/>
              <a:t>ein Franzose / eine   Französin kommt für einen Vormittag zu uns an die Schule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dirty="0" smtClean="0"/>
              <a:t>Besuch der </a:t>
            </a:r>
            <a:r>
              <a:rPr lang="de-DE" b="1" dirty="0" err="1" smtClean="0"/>
              <a:t>Cinéfête</a:t>
            </a:r>
            <a:r>
              <a:rPr lang="de-DE" dirty="0" smtClean="0"/>
              <a:t> (französische Kinotage)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b="1" dirty="0" smtClean="0"/>
              <a:t>DELF-AG</a:t>
            </a:r>
            <a:r>
              <a:rPr lang="de-DE" dirty="0" smtClean="0"/>
              <a:t> </a:t>
            </a:r>
            <a:r>
              <a:rPr lang="de-DE" dirty="0"/>
              <a:t>(</a:t>
            </a:r>
            <a:r>
              <a:rPr lang="de-DE" b="1" dirty="0"/>
              <a:t>D</a:t>
            </a:r>
            <a:r>
              <a:rPr lang="de-DE" dirty="0"/>
              <a:t>iplôme </a:t>
            </a:r>
            <a:r>
              <a:rPr lang="de-DE" dirty="0" err="1"/>
              <a:t>d’</a:t>
            </a:r>
            <a:r>
              <a:rPr lang="de-DE" b="1" dirty="0" err="1"/>
              <a:t>E</a:t>
            </a:r>
            <a:r>
              <a:rPr lang="de-DE" dirty="0" err="1"/>
              <a:t>tudes</a:t>
            </a:r>
            <a:r>
              <a:rPr lang="de-DE" dirty="0"/>
              <a:t> en </a:t>
            </a:r>
            <a:r>
              <a:rPr lang="de-DE" b="1" dirty="0"/>
              <a:t>L</a:t>
            </a:r>
            <a:r>
              <a:rPr lang="de-DE" dirty="0"/>
              <a:t>angue </a:t>
            </a:r>
            <a:r>
              <a:rPr lang="de-DE" dirty="0" smtClean="0"/>
              <a:t>  </a:t>
            </a:r>
            <a:r>
              <a:rPr lang="de-DE" b="1" dirty="0" smtClean="0"/>
              <a:t>F</a:t>
            </a:r>
            <a:r>
              <a:rPr lang="de-DE" dirty="0" smtClean="0"/>
              <a:t>rançaise)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dirty="0" smtClean="0"/>
              <a:t>4-tägige Fahrt nach </a:t>
            </a:r>
            <a:r>
              <a:rPr lang="de-DE" b="1" dirty="0" smtClean="0"/>
              <a:t>Paris</a:t>
            </a:r>
            <a:r>
              <a:rPr lang="de-DE" dirty="0" smtClean="0"/>
              <a:t> in Klasse 9 (freiwillig)</a:t>
            </a:r>
            <a:endParaRPr lang="de-DE" dirty="0"/>
          </a:p>
        </p:txBody>
      </p:sp>
      <p:pic>
        <p:nvPicPr>
          <p:cNvPr id="4" name="Grafik 3" descr="Flag of France.sv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0"/>
            <a:ext cx="1753870" cy="116903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3086" y="9144"/>
            <a:ext cx="2680914" cy="1512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0811" y="4005065"/>
            <a:ext cx="2139701" cy="2852935"/>
          </a:xfrm>
          <a:prstGeom prst="rect">
            <a:avLst/>
          </a:prstGeom>
        </p:spPr>
      </p:pic>
      <p:sp>
        <p:nvSpPr>
          <p:cNvPr id="8" name="Textfeld 7"/>
          <p:cNvSpPr txBox="1"/>
          <p:nvPr/>
        </p:nvSpPr>
        <p:spPr>
          <a:xfrm>
            <a:off x="2936424" y="476672"/>
            <a:ext cx="33123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400" b="1" dirty="0" smtClean="0"/>
              <a:t>Französisch</a:t>
            </a:r>
            <a:endParaRPr lang="de-DE" sz="4400" b="1" dirty="0"/>
          </a:p>
        </p:txBody>
      </p:sp>
    </p:spTree>
    <p:extLst>
      <p:ext uri="{BB962C8B-B14F-4D97-AF65-F5344CB8AC3E}">
        <p14:creationId xmlns:p14="http://schemas.microsoft.com/office/powerpoint/2010/main" val="1637966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/>
          <a:lstStyle/>
          <a:p>
            <a:pPr marL="0" indent="0">
              <a:buNone/>
            </a:pPr>
            <a:r>
              <a:rPr lang="de-DE" sz="3600" b="1" dirty="0" err="1" smtClean="0"/>
              <a:t>Chers</a:t>
            </a:r>
            <a:r>
              <a:rPr lang="de-DE" sz="3600" b="1" dirty="0" smtClean="0"/>
              <a:t> </a:t>
            </a:r>
            <a:r>
              <a:rPr lang="de-DE" sz="3600" b="1" dirty="0" err="1" smtClean="0"/>
              <a:t>élèves</a:t>
            </a:r>
            <a:r>
              <a:rPr lang="de-DE" sz="3600" b="1" dirty="0" smtClean="0"/>
              <a:t>, </a:t>
            </a:r>
          </a:p>
          <a:p>
            <a:pPr marL="0" indent="0">
              <a:buNone/>
            </a:pPr>
            <a:r>
              <a:rPr lang="de-DE" dirty="0" smtClean="0"/>
              <a:t>Merci </a:t>
            </a:r>
            <a:r>
              <a:rPr lang="de-DE" dirty="0" err="1" smtClean="0"/>
              <a:t>beaucoup</a:t>
            </a:r>
            <a:r>
              <a:rPr lang="de-DE" dirty="0" smtClean="0"/>
              <a:t>! </a:t>
            </a:r>
          </a:p>
          <a:p>
            <a:pPr marL="0" indent="0">
              <a:buNone/>
            </a:pPr>
            <a:r>
              <a:rPr lang="de-DE" dirty="0" smtClean="0"/>
              <a:t>Je </a:t>
            </a:r>
            <a:r>
              <a:rPr lang="de-DE" dirty="0" err="1" smtClean="0"/>
              <a:t>vous</a:t>
            </a:r>
            <a:r>
              <a:rPr lang="de-DE" dirty="0" smtClean="0"/>
              <a:t> </a:t>
            </a:r>
            <a:r>
              <a:rPr lang="de-DE" dirty="0" err="1" smtClean="0"/>
              <a:t>souhaite</a:t>
            </a:r>
            <a:r>
              <a:rPr lang="de-DE" dirty="0" smtClean="0"/>
              <a:t> </a:t>
            </a:r>
            <a:r>
              <a:rPr lang="de-DE" dirty="0" err="1" smtClean="0"/>
              <a:t>une</a:t>
            </a:r>
            <a:r>
              <a:rPr lang="de-DE" dirty="0" smtClean="0"/>
              <a:t> </a:t>
            </a:r>
            <a:r>
              <a:rPr lang="de-DE" dirty="0" err="1" smtClean="0"/>
              <a:t>bonne</a:t>
            </a:r>
            <a:r>
              <a:rPr lang="de-DE" dirty="0" smtClean="0"/>
              <a:t> </a:t>
            </a:r>
            <a:r>
              <a:rPr lang="de-DE" dirty="0" err="1" smtClean="0"/>
              <a:t>journée</a:t>
            </a:r>
            <a:r>
              <a:rPr lang="de-DE" dirty="0" smtClean="0"/>
              <a:t>! </a:t>
            </a:r>
          </a:p>
          <a:p>
            <a:pPr marL="0" indent="0">
              <a:buNone/>
            </a:pPr>
            <a:r>
              <a:rPr lang="de-DE" dirty="0" smtClean="0"/>
              <a:t>Bonne </a:t>
            </a:r>
            <a:r>
              <a:rPr lang="de-DE" dirty="0" err="1" smtClean="0"/>
              <a:t>chance</a:t>
            </a:r>
            <a:r>
              <a:rPr lang="de-DE" dirty="0" smtClean="0"/>
              <a:t> et à </a:t>
            </a:r>
            <a:r>
              <a:rPr lang="de-DE" dirty="0" err="1" smtClean="0"/>
              <a:t>bientôt</a:t>
            </a:r>
            <a:r>
              <a:rPr lang="de-DE" dirty="0" smtClean="0"/>
              <a:t>!</a:t>
            </a:r>
          </a:p>
          <a:p>
            <a:pPr marL="0" indent="0">
              <a:buNone/>
            </a:pPr>
            <a:r>
              <a:rPr lang="de-DE" dirty="0" smtClean="0"/>
              <a:t> </a:t>
            </a:r>
          </a:p>
          <a:p>
            <a:pPr marL="0" indent="0">
              <a:buNone/>
            </a:pPr>
            <a:r>
              <a:rPr lang="de-DE" dirty="0" err="1" smtClean="0"/>
              <a:t>Mme</a:t>
            </a:r>
            <a:r>
              <a:rPr lang="de-DE" dirty="0" smtClean="0"/>
              <a:t> Nührenbörger </a:t>
            </a:r>
          </a:p>
          <a:p>
            <a:pPr marL="0" indent="0">
              <a:buNone/>
            </a:pPr>
            <a:endParaRPr lang="de-DE" dirty="0" smtClean="0"/>
          </a:p>
          <a:p>
            <a:pPr marL="0" indent="0">
              <a:buNone/>
            </a:pPr>
            <a:r>
              <a:rPr lang="de-DE" sz="2800" dirty="0" smtClean="0"/>
              <a:t>Meldet euch bei Fragen unter: </a:t>
            </a:r>
            <a:r>
              <a:rPr lang="de-DE" sz="2800" b="1" dirty="0" smtClean="0"/>
              <a:t>nue@sks-sbg.de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4" name="Textfeld 3"/>
          <p:cNvSpPr txBox="1"/>
          <p:nvPr/>
        </p:nvSpPr>
        <p:spPr>
          <a:xfrm>
            <a:off x="2936424" y="476672"/>
            <a:ext cx="33123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400" b="1" dirty="0" smtClean="0"/>
              <a:t>Französisch</a:t>
            </a:r>
            <a:endParaRPr lang="de-DE" sz="4400" b="1" dirty="0"/>
          </a:p>
        </p:txBody>
      </p:sp>
      <p:pic>
        <p:nvPicPr>
          <p:cNvPr id="5" name="Grafik 4" descr="Flag of France.sv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0"/>
            <a:ext cx="1753870" cy="116903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0" name="Picture 2" descr="LuPi for a free 3.14159265358979323846...: 50 Jahre «Astérix et Obélix»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9392" y="3429000"/>
            <a:ext cx="1685925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7246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275</Words>
  <Application>Microsoft Office PowerPoint</Application>
  <PresentationFormat>Bildschirmpräsentation (4:3)</PresentationFormat>
  <Paragraphs>69</Paragraphs>
  <Slides>9</Slides>
  <Notes>0</Notes>
  <HiddenSlides>0</HiddenSlides>
  <MMClips>1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9</vt:i4>
      </vt:variant>
    </vt:vector>
  </HeadingPairs>
  <TitlesOfParts>
    <vt:vector size="10" baseType="lpstr">
      <vt:lpstr>Larissa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Bienvenue!</dc:title>
  <dc:creator>Vera Nührenbörger</dc:creator>
  <cp:lastModifiedBy>Vera Nührenbörger</cp:lastModifiedBy>
  <cp:revision>20</cp:revision>
  <dcterms:created xsi:type="dcterms:W3CDTF">2021-05-20T07:59:44Z</dcterms:created>
  <dcterms:modified xsi:type="dcterms:W3CDTF">2023-05-16T06:48:45Z</dcterms:modified>
</cp:coreProperties>
</file>